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" pitchFamily="2" charset="77"/>
      <p:regular r:id="rId12"/>
    </p:embeddedFont>
    <p:embeddedFont>
      <p:font typeface="Agrandir Bold" pitchFamily="2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18" autoAdjust="0"/>
  </p:normalViewPr>
  <p:slideViewPr>
    <p:cSldViewPr>
      <p:cViewPr varScale="1">
        <p:scale>
          <a:sx n="77" d="100"/>
          <a:sy n="77" d="100"/>
        </p:scale>
        <p:origin x="6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hyperlink" Target="https://data.usgs.gov/datacatalog/data/USGS:124b402e-dd8c-4e45-ac50-10ce6c8a083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hyperlink" Target="https://www.climate.gov/news-features/understanding-climate/climate-change-global-sea-level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38.svg"/><Relationship Id="rId4" Type="http://schemas.openxmlformats.org/officeDocument/2006/relationships/image" Target="../media/image4.sv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4101" y="2854145"/>
            <a:ext cx="8962065" cy="121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 rot="-725361" flipH="1">
            <a:off x="4155120" y="7528057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3"/>
                </a:lnTo>
                <a:lnTo>
                  <a:pt x="19443328" y="6675543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071520" y="-2015376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7" y="0"/>
                </a:lnTo>
                <a:lnTo>
                  <a:pt x="10591307" y="5237883"/>
                </a:lnTo>
                <a:lnTo>
                  <a:pt x="0" y="5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00161" y="603566"/>
            <a:ext cx="3065828" cy="2960492"/>
          </a:xfrm>
          <a:custGeom>
            <a:avLst/>
            <a:gdLst/>
            <a:ahLst/>
            <a:cxnLst/>
            <a:rect l="l" t="t" r="r" b="b"/>
            <a:pathLst>
              <a:path w="3065828" h="2960492">
                <a:moveTo>
                  <a:pt x="0" y="0"/>
                </a:moveTo>
                <a:lnTo>
                  <a:pt x="3065827" y="0"/>
                </a:lnTo>
                <a:lnTo>
                  <a:pt x="3065827" y="2960492"/>
                </a:lnTo>
                <a:lnTo>
                  <a:pt x="0" y="296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967003" y="7527265"/>
            <a:ext cx="3409025" cy="4114800"/>
          </a:xfrm>
          <a:custGeom>
            <a:avLst/>
            <a:gdLst/>
            <a:ahLst/>
            <a:cxnLst/>
            <a:rect l="l" t="t" r="r" b="b"/>
            <a:pathLst>
              <a:path w="3409025" h="4114800">
                <a:moveTo>
                  <a:pt x="0" y="0"/>
                </a:moveTo>
                <a:lnTo>
                  <a:pt x="3409026" y="0"/>
                </a:lnTo>
                <a:lnTo>
                  <a:pt x="34090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94101" y="4145158"/>
            <a:ext cx="7829766" cy="221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  <a:hlinkClick r:id="rId11"/>
              </a:rPr>
              <a:t>https://www.climate.gov/news-features/understanding-climate/climate-change-global-sea-level</a:t>
            </a:r>
            <a:endParaRPr lang="en-US" sz="2043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861"/>
              </a:lnSpc>
            </a:pPr>
            <a:endParaRPr lang="en-US" sz="2043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>
              <a:lnSpc>
                <a:spcPts val="2861"/>
              </a:lnSpc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  <a:hlinkClick r:id="rId12"/>
              </a:rPr>
              <a:t>https://data.usgs.gov/datacatalog/data/USGS:124b402e-dd8c-4e45-ac50-10ce6c8a083a</a:t>
            </a:r>
            <a:endParaRPr lang="en-US" sz="2043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>
              <a:lnSpc>
                <a:spcPts val="2861"/>
              </a:lnSpc>
            </a:pPr>
            <a:endParaRPr lang="en-US" sz="2043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4240408"/>
            <a:ext cx="537312" cy="518851"/>
          </a:xfrm>
          <a:custGeom>
            <a:avLst/>
            <a:gdLst/>
            <a:ahLst/>
            <a:cxnLst/>
            <a:rect l="l" t="t" r="r" b="b"/>
            <a:pathLst>
              <a:path w="537312" h="518851">
                <a:moveTo>
                  <a:pt x="0" y="0"/>
                </a:moveTo>
                <a:lnTo>
                  <a:pt x="537312" y="0"/>
                </a:lnTo>
                <a:lnTo>
                  <a:pt x="537312" y="518852"/>
                </a:lnTo>
                <a:lnTo>
                  <a:pt x="0" y="518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77664" y="6279960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2"/>
                </a:lnTo>
                <a:lnTo>
                  <a:pt x="0" y="6675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221386" y="-1488940"/>
            <a:ext cx="18761624" cy="9278476"/>
          </a:xfrm>
          <a:custGeom>
            <a:avLst/>
            <a:gdLst/>
            <a:ahLst/>
            <a:cxnLst/>
            <a:rect l="l" t="t" r="r" b="b"/>
            <a:pathLst>
              <a:path w="18761624" h="9278476">
                <a:moveTo>
                  <a:pt x="0" y="0"/>
                </a:moveTo>
                <a:lnTo>
                  <a:pt x="18761625" y="0"/>
                </a:lnTo>
                <a:lnTo>
                  <a:pt x="18761625" y="9278476"/>
                </a:lnTo>
                <a:lnTo>
                  <a:pt x="0" y="927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57633">
            <a:off x="9610942" y="-1586645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7" y="0"/>
                </a:lnTo>
                <a:lnTo>
                  <a:pt x="10591307" y="5237882"/>
                </a:lnTo>
                <a:lnTo>
                  <a:pt x="0" y="523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3400" y="920433"/>
            <a:ext cx="18081200" cy="53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6"/>
              </a:lnSpc>
              <a:spcBef>
                <a:spcPct val="0"/>
              </a:spcBef>
            </a:pPr>
            <a:r>
              <a:rPr lang="en-US" sz="12397" b="1" spc="161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RECEDING COASTLINE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4101" y="2854145"/>
            <a:ext cx="8962065" cy="121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About us</a:t>
            </a:r>
          </a:p>
        </p:txBody>
      </p:sp>
      <p:sp>
        <p:nvSpPr>
          <p:cNvPr id="4" name="Freeform 4"/>
          <p:cNvSpPr/>
          <p:nvPr/>
        </p:nvSpPr>
        <p:spPr>
          <a:xfrm rot="-725361" flipH="1">
            <a:off x="4155120" y="7528057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3"/>
                </a:lnTo>
                <a:lnTo>
                  <a:pt x="19443328" y="6675543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071520" y="-2015376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7" y="0"/>
                </a:lnTo>
                <a:lnTo>
                  <a:pt x="10591307" y="5237883"/>
                </a:lnTo>
                <a:lnTo>
                  <a:pt x="0" y="5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040066" y="8250317"/>
            <a:ext cx="4211442" cy="1462519"/>
          </a:xfrm>
          <a:custGeom>
            <a:avLst/>
            <a:gdLst/>
            <a:ahLst/>
            <a:cxnLst/>
            <a:rect l="l" t="t" r="r" b="b"/>
            <a:pathLst>
              <a:path w="4211442" h="1462519">
                <a:moveTo>
                  <a:pt x="0" y="0"/>
                </a:moveTo>
                <a:lnTo>
                  <a:pt x="4211441" y="0"/>
                </a:lnTo>
                <a:lnTo>
                  <a:pt x="4211441" y="1462519"/>
                </a:lnTo>
                <a:lnTo>
                  <a:pt x="0" y="1462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993937" y="603566"/>
            <a:ext cx="7268397" cy="2524116"/>
          </a:xfrm>
          <a:custGeom>
            <a:avLst/>
            <a:gdLst/>
            <a:ahLst/>
            <a:cxnLst/>
            <a:rect l="l" t="t" r="r" b="b"/>
            <a:pathLst>
              <a:path w="7268397" h="2524116">
                <a:moveTo>
                  <a:pt x="0" y="0"/>
                </a:moveTo>
                <a:lnTo>
                  <a:pt x="7268397" y="0"/>
                </a:lnTo>
                <a:lnTo>
                  <a:pt x="7268397" y="2524116"/>
                </a:lnTo>
                <a:lnTo>
                  <a:pt x="0" y="2524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65380" y="5242909"/>
            <a:ext cx="2967683" cy="1576582"/>
          </a:xfrm>
          <a:custGeom>
            <a:avLst/>
            <a:gdLst/>
            <a:ahLst/>
            <a:cxnLst/>
            <a:rect l="l" t="t" r="r" b="b"/>
            <a:pathLst>
              <a:path w="2967683" h="1576582">
                <a:moveTo>
                  <a:pt x="0" y="0"/>
                </a:moveTo>
                <a:lnTo>
                  <a:pt x="2967683" y="0"/>
                </a:lnTo>
                <a:lnTo>
                  <a:pt x="2967683" y="1576581"/>
                </a:lnTo>
                <a:lnTo>
                  <a:pt x="0" y="1576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94101" y="4145158"/>
            <a:ext cx="7829766" cy="72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We are a group of seniors from the </a:t>
            </a: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Florida Institute of Technology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 who enjoy utilizing our skillset to create cool stuff.</a:t>
            </a:r>
          </a:p>
        </p:txBody>
      </p:sp>
      <p:sp>
        <p:nvSpPr>
          <p:cNvPr id="10" name="Freeform 10"/>
          <p:cNvSpPr/>
          <p:nvPr/>
        </p:nvSpPr>
        <p:spPr>
          <a:xfrm>
            <a:off x="5708984" y="5242909"/>
            <a:ext cx="2967683" cy="1576582"/>
          </a:xfrm>
          <a:custGeom>
            <a:avLst/>
            <a:gdLst/>
            <a:ahLst/>
            <a:cxnLst/>
            <a:rect l="l" t="t" r="r" b="b"/>
            <a:pathLst>
              <a:path w="2967683" h="1576582">
                <a:moveTo>
                  <a:pt x="0" y="0"/>
                </a:moveTo>
                <a:lnTo>
                  <a:pt x="2967683" y="0"/>
                </a:lnTo>
                <a:lnTo>
                  <a:pt x="2967683" y="1576581"/>
                </a:lnTo>
                <a:lnTo>
                  <a:pt x="0" y="1576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48242" y="5242909"/>
            <a:ext cx="2967683" cy="1576582"/>
          </a:xfrm>
          <a:custGeom>
            <a:avLst/>
            <a:gdLst/>
            <a:ahLst/>
            <a:cxnLst/>
            <a:rect l="l" t="t" r="r" b="b"/>
            <a:pathLst>
              <a:path w="2967683" h="1576582">
                <a:moveTo>
                  <a:pt x="0" y="0"/>
                </a:moveTo>
                <a:lnTo>
                  <a:pt x="2967683" y="0"/>
                </a:lnTo>
                <a:lnTo>
                  <a:pt x="2967683" y="1576581"/>
                </a:lnTo>
                <a:lnTo>
                  <a:pt x="0" y="1576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65380" y="5752523"/>
            <a:ext cx="2967683" cy="526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YASH JANI</a:t>
            </a:r>
          </a:p>
          <a:p>
            <a:pPr algn="ctr">
              <a:lnSpc>
                <a:spcPts val="1964"/>
              </a:lnSpc>
              <a:spcBef>
                <a:spcPct val="0"/>
              </a:spcBef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 SCIENCE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06811" y="5752523"/>
            <a:ext cx="2967683" cy="526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EVAN GUNDERSON </a:t>
            </a:r>
          </a:p>
          <a:p>
            <a:pPr algn="ctr">
              <a:lnSpc>
                <a:spcPts val="1964"/>
              </a:lnSpc>
              <a:spcBef>
                <a:spcPct val="0"/>
              </a:spcBef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 SCIENCE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48242" y="5752523"/>
            <a:ext cx="2967683" cy="526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JOSHUA SHELDON</a:t>
            </a:r>
          </a:p>
          <a:p>
            <a:pPr algn="ctr">
              <a:lnSpc>
                <a:spcPts val="1964"/>
              </a:lnSpc>
              <a:spcBef>
                <a:spcPct val="0"/>
              </a:spcBef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 SCIENCE</a:t>
            </a:r>
          </a:p>
        </p:txBody>
      </p:sp>
      <p:sp>
        <p:nvSpPr>
          <p:cNvPr id="15" name="Freeform 15"/>
          <p:cNvSpPr/>
          <p:nvPr/>
        </p:nvSpPr>
        <p:spPr>
          <a:xfrm>
            <a:off x="5708984" y="7152865"/>
            <a:ext cx="2967683" cy="1576582"/>
          </a:xfrm>
          <a:custGeom>
            <a:avLst/>
            <a:gdLst/>
            <a:ahLst/>
            <a:cxnLst/>
            <a:rect l="l" t="t" r="r" b="b"/>
            <a:pathLst>
              <a:path w="2967683" h="1576582">
                <a:moveTo>
                  <a:pt x="0" y="0"/>
                </a:moveTo>
                <a:lnTo>
                  <a:pt x="2967683" y="0"/>
                </a:lnTo>
                <a:lnTo>
                  <a:pt x="2967683" y="1576582"/>
                </a:lnTo>
                <a:lnTo>
                  <a:pt x="0" y="1576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708984" y="7644655"/>
            <a:ext cx="2967683" cy="526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KHURRAM VALIYEV</a:t>
            </a:r>
          </a:p>
          <a:p>
            <a:pPr algn="ctr">
              <a:lnSpc>
                <a:spcPts val="1964"/>
              </a:lnSpc>
              <a:spcBef>
                <a:spcPct val="0"/>
              </a:spcBef>
            </a:pPr>
            <a:r>
              <a:rPr lang="en-US" sz="1403" b="1" spc="18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SOFTWARE ENGINEERING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83861" y="8420100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3"/>
                </a:lnTo>
                <a:lnTo>
                  <a:pt x="0" y="66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62967" y="1104900"/>
            <a:ext cx="8962065" cy="12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8149" b="1" spc="105" dirty="0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47386" y="2019300"/>
            <a:ext cx="8285585" cy="149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Global warming has accelerated the melting of glaciers and ice has driven the sea levels to increase. This increase is already affecting many worldwide.</a:t>
            </a:r>
          </a:p>
          <a:p>
            <a:pPr algn="ctr">
              <a:lnSpc>
                <a:spcPts val="2861"/>
              </a:lnSpc>
              <a:spcBef>
                <a:spcPct val="0"/>
              </a:spcBef>
            </a:pPr>
            <a:endParaRPr lang="en-US" sz="2043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963647" y="-381661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6" y="0"/>
                </a:lnTo>
                <a:lnTo>
                  <a:pt x="10591306" y="5237882"/>
                </a:lnTo>
                <a:lnTo>
                  <a:pt x="0" y="523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928339" y="-1165584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6" y="0"/>
                </a:lnTo>
                <a:lnTo>
                  <a:pt x="10591306" y="5237883"/>
                </a:lnTo>
                <a:lnTo>
                  <a:pt x="0" y="5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365970" y="4049484"/>
            <a:ext cx="5334001" cy="110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Shoreline receding 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- receding causes erosion in beaches, </a:t>
            </a: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which destroys habitats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pic>
        <p:nvPicPr>
          <p:cNvPr id="10" name="Graphic 9" descr="Wave with solid fill">
            <a:extLst>
              <a:ext uri="{FF2B5EF4-FFF2-40B4-BE49-F238E27FC236}">
                <a16:creationId xmlns:a16="http://schemas.microsoft.com/office/drawing/2014/main" id="{87D74F4F-5532-67D5-2548-089FAA71A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5309" y="4142947"/>
            <a:ext cx="914400" cy="914400"/>
          </a:xfrm>
          <a:prstGeom prst="rect">
            <a:avLst/>
          </a:prstGeom>
        </p:spPr>
      </p:pic>
      <p:pic>
        <p:nvPicPr>
          <p:cNvPr id="12" name="Graphic 11" descr="Users with solid fill">
            <a:extLst>
              <a:ext uri="{FF2B5EF4-FFF2-40B4-BE49-F238E27FC236}">
                <a16:creationId xmlns:a16="http://schemas.microsoft.com/office/drawing/2014/main" id="{D21BC044-1D18-392A-D143-7BF2246E1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35309" y="6271196"/>
            <a:ext cx="914400" cy="914400"/>
          </a:xfrm>
          <a:prstGeom prst="rect">
            <a:avLst/>
          </a:prstGeom>
        </p:spPr>
      </p:pic>
      <p:pic>
        <p:nvPicPr>
          <p:cNvPr id="14" name="Graphic 13" descr="Piggy Bank with solid fill">
            <a:extLst>
              <a:ext uri="{FF2B5EF4-FFF2-40B4-BE49-F238E27FC236}">
                <a16:creationId xmlns:a16="http://schemas.microsoft.com/office/drawing/2014/main" id="{6DEBF4E7-4456-6D6B-4D5D-04E4E1A84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5319" y="6422668"/>
            <a:ext cx="914400" cy="914400"/>
          </a:xfrm>
          <a:prstGeom prst="rect">
            <a:avLst/>
          </a:prstGeom>
        </p:spPr>
      </p:pic>
      <p:pic>
        <p:nvPicPr>
          <p:cNvPr id="16" name="Graphic 15" descr="Exclamation mark with solid fill">
            <a:extLst>
              <a:ext uri="{FF2B5EF4-FFF2-40B4-BE49-F238E27FC236}">
                <a16:creationId xmlns:a16="http://schemas.microsoft.com/office/drawing/2014/main" id="{F41BC466-0B12-3089-6732-43A6A15051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55319" y="4142947"/>
            <a:ext cx="914400" cy="914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828B272-8173-4863-98B9-E28EE98F5E13}"/>
              </a:ext>
            </a:extLst>
          </p:cNvPr>
          <p:cNvSpPr txBox="1"/>
          <p:nvPr/>
        </p:nvSpPr>
        <p:spPr>
          <a:xfrm>
            <a:off x="10469719" y="5957308"/>
            <a:ext cx="5334002" cy="1845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Economic impact - 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Local economies that rely on beaches for tourism </a:t>
            </a: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get destabilized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, causing investors to hesitate and homeowners to abandon high-risk areas.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692980C5-E9CC-2727-1EA6-A6840B372131}"/>
              </a:ext>
            </a:extLst>
          </p:cNvPr>
          <p:cNvSpPr txBox="1"/>
          <p:nvPr/>
        </p:nvSpPr>
        <p:spPr>
          <a:xfrm>
            <a:off x="3183688" y="4049484"/>
            <a:ext cx="5011756" cy="110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Flooding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 - High-tide flooding now </a:t>
            </a: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300% - 900% more frequent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 than it was 50 years ago! (NOAA)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271968A-6402-15EE-FC39-5C997AB1725B}"/>
              </a:ext>
            </a:extLst>
          </p:cNvPr>
          <p:cNvSpPr txBox="1"/>
          <p:nvPr/>
        </p:nvSpPr>
        <p:spPr>
          <a:xfrm>
            <a:off x="3180918" y="5991784"/>
            <a:ext cx="5011756" cy="147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Community impact - </a:t>
            </a: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coastal communities like Tuvalu are facing displacement, loss of homes, and a decrease in safety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83861" y="8072287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3"/>
                </a:lnTo>
                <a:lnTo>
                  <a:pt x="0" y="66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658951" y="6059023"/>
            <a:ext cx="9390010" cy="5787660"/>
          </a:xfrm>
          <a:custGeom>
            <a:avLst/>
            <a:gdLst/>
            <a:ahLst/>
            <a:cxnLst/>
            <a:rect l="l" t="t" r="r" b="b"/>
            <a:pathLst>
              <a:path w="9390010" h="5787660">
                <a:moveTo>
                  <a:pt x="0" y="0"/>
                </a:moveTo>
                <a:lnTo>
                  <a:pt x="9390009" y="0"/>
                </a:lnTo>
                <a:lnTo>
                  <a:pt x="9390009" y="5787660"/>
                </a:lnTo>
                <a:lnTo>
                  <a:pt x="0" y="5787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62967" y="1807299"/>
            <a:ext cx="8962065" cy="12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Solution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0563900" y="6059023"/>
            <a:ext cx="9390010" cy="5787660"/>
          </a:xfrm>
          <a:custGeom>
            <a:avLst/>
            <a:gdLst/>
            <a:ahLst/>
            <a:cxnLst/>
            <a:rect l="l" t="t" r="r" b="b"/>
            <a:pathLst>
              <a:path w="9390010" h="5787660">
                <a:moveTo>
                  <a:pt x="9390009" y="0"/>
                </a:moveTo>
                <a:lnTo>
                  <a:pt x="0" y="0"/>
                </a:lnTo>
                <a:lnTo>
                  <a:pt x="0" y="5787660"/>
                </a:lnTo>
                <a:lnTo>
                  <a:pt x="9390009" y="5787660"/>
                </a:lnTo>
                <a:lnTo>
                  <a:pt x="93900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67556-6D0A-4281-208F-9CB4986B1A90}"/>
              </a:ext>
            </a:extLst>
          </p:cNvPr>
          <p:cNvSpPr txBox="1"/>
          <p:nvPr/>
        </p:nvSpPr>
        <p:spPr>
          <a:xfrm>
            <a:off x="2699601" y="3594640"/>
            <a:ext cx="5580748" cy="185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  <a:spcBef>
                <a:spcPct val="0"/>
              </a:spcBef>
            </a:pP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(1)</a:t>
            </a:r>
          </a:p>
          <a:p>
            <a:pPr algn="ctr">
              <a:lnSpc>
                <a:spcPts val="2861"/>
              </a:lnSpc>
              <a:spcBef>
                <a:spcPct val="0"/>
              </a:spcBef>
            </a:pP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We trained a transformer on coastline position history </a:t>
            </a:r>
            <a:r>
              <a:rPr lang="en-US" sz="24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from 1984 to now (40+ years) </a:t>
            </a: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to predict the future of our coastlines</a:t>
            </a:r>
            <a:r>
              <a:rPr lang="en-US" sz="24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endParaRPr lang="en-US" sz="2400" spc="26" dirty="0">
              <a:solidFill>
                <a:srgbClr val="44785C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6FC8F-D786-93AF-39E8-B7DB06DEE1A8}"/>
              </a:ext>
            </a:extLst>
          </p:cNvPr>
          <p:cNvSpPr txBox="1"/>
          <p:nvPr/>
        </p:nvSpPr>
        <p:spPr>
          <a:xfrm>
            <a:off x="9720997" y="3614456"/>
            <a:ext cx="5867400" cy="187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  <a:spcBef>
                <a:spcPct val="0"/>
              </a:spcBef>
            </a:pPr>
            <a:r>
              <a:rPr lang="en-US" sz="24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(2)</a:t>
            </a:r>
          </a:p>
          <a:p>
            <a:pPr algn="ctr">
              <a:lnSpc>
                <a:spcPts val="2861"/>
              </a:lnSpc>
              <a:spcBef>
                <a:spcPct val="0"/>
              </a:spcBef>
            </a:pP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We developed a web app which allows the user to see how the coastline has changed over the last 40 years, and </a:t>
            </a:r>
            <a:r>
              <a:rPr lang="en-US" sz="24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where it will be decades from now!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43245">
            <a:off x="7537636" y="6161223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3"/>
                </a:lnTo>
                <a:lnTo>
                  <a:pt x="0" y="66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63491" flipH="1">
            <a:off x="-8486338" y="6005654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3"/>
                </a:lnTo>
                <a:lnTo>
                  <a:pt x="19443328" y="6675543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68033" y="6469420"/>
            <a:ext cx="14351934" cy="5577760"/>
          </a:xfrm>
          <a:custGeom>
            <a:avLst/>
            <a:gdLst/>
            <a:ahLst/>
            <a:cxnLst/>
            <a:rect l="l" t="t" r="r" b="b"/>
            <a:pathLst>
              <a:path w="14351934" h="5577760">
                <a:moveTo>
                  <a:pt x="0" y="0"/>
                </a:moveTo>
                <a:lnTo>
                  <a:pt x="14351934" y="0"/>
                </a:lnTo>
                <a:lnTo>
                  <a:pt x="14351934" y="5577760"/>
                </a:lnTo>
                <a:lnTo>
                  <a:pt x="0" y="557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662967" y="3926495"/>
            <a:ext cx="8962065" cy="12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63491" flipH="1">
            <a:off x="-6820901" y="6666010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3"/>
                </a:lnTo>
                <a:lnTo>
                  <a:pt x="19443328" y="6675543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430250" y="-1317478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7" y="0"/>
                </a:lnTo>
                <a:lnTo>
                  <a:pt x="10591307" y="5237882"/>
                </a:lnTo>
                <a:lnTo>
                  <a:pt x="0" y="523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67600" y="876300"/>
            <a:ext cx="8962065" cy="121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sz="8149" b="1" spc="105" dirty="0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32A4E-1129-E909-FA43-500168212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12" y="2310643"/>
            <a:ext cx="11377060" cy="5665714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FAA8484-4331-E11B-A838-5139D90D68DF}"/>
              </a:ext>
            </a:extLst>
          </p:cNvPr>
          <p:cNvSpPr txBox="1"/>
          <p:nvPr/>
        </p:nvSpPr>
        <p:spPr>
          <a:xfrm>
            <a:off x="12270415" y="2904746"/>
            <a:ext cx="5430773" cy="4477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8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Data produced using the </a:t>
            </a:r>
            <a:r>
              <a:rPr lang="en-US" sz="2800" b="1" spc="26" dirty="0" err="1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CoastSat</a:t>
            </a:r>
            <a:r>
              <a:rPr lang="en-US" sz="28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8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framework, which leverages satellite imagery to determine the position of the coast.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8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Each timestamp only updates fractions of the coast.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8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Updated portions are not consistent, meaning we had to employ </a:t>
            </a:r>
            <a:r>
              <a:rPr lang="en-US" sz="28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latitudinal segmentation</a:t>
            </a:r>
            <a:r>
              <a:rPr lang="en-US" sz="28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43245">
            <a:off x="7537636" y="6161223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3"/>
                </a:lnTo>
                <a:lnTo>
                  <a:pt x="0" y="66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63491" flipH="1">
            <a:off x="-8486338" y="6005654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3"/>
                </a:lnTo>
                <a:lnTo>
                  <a:pt x="19443328" y="6675543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75032" y="6972119"/>
            <a:ext cx="6083710" cy="4114800"/>
          </a:xfrm>
          <a:custGeom>
            <a:avLst/>
            <a:gdLst/>
            <a:ahLst/>
            <a:cxnLst/>
            <a:rect l="l" t="t" r="r" b="b"/>
            <a:pathLst>
              <a:path w="6083710" h="4114800">
                <a:moveTo>
                  <a:pt x="0" y="0"/>
                </a:moveTo>
                <a:lnTo>
                  <a:pt x="6083710" y="0"/>
                </a:lnTo>
                <a:lnTo>
                  <a:pt x="608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00718" y="6972119"/>
            <a:ext cx="6083710" cy="4114800"/>
          </a:xfrm>
          <a:custGeom>
            <a:avLst/>
            <a:gdLst/>
            <a:ahLst/>
            <a:cxnLst/>
            <a:rect l="l" t="t" r="r" b="b"/>
            <a:pathLst>
              <a:path w="6083710" h="4114800">
                <a:moveTo>
                  <a:pt x="0" y="0"/>
                </a:moveTo>
                <a:lnTo>
                  <a:pt x="6083709" y="0"/>
                </a:lnTo>
                <a:lnTo>
                  <a:pt x="60837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73927" y="7685044"/>
            <a:ext cx="4907589" cy="2688950"/>
          </a:xfrm>
          <a:custGeom>
            <a:avLst/>
            <a:gdLst/>
            <a:ahLst/>
            <a:cxnLst/>
            <a:rect l="l" t="t" r="r" b="b"/>
            <a:pathLst>
              <a:path w="4907589" h="2688950">
                <a:moveTo>
                  <a:pt x="0" y="0"/>
                </a:moveTo>
                <a:lnTo>
                  <a:pt x="4907589" y="0"/>
                </a:lnTo>
                <a:lnTo>
                  <a:pt x="4907589" y="2688950"/>
                </a:lnTo>
                <a:lnTo>
                  <a:pt x="0" y="2688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50500" y="1910677"/>
            <a:ext cx="8962065" cy="12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Novel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73966" y="3238500"/>
            <a:ext cx="10315133" cy="333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To the best of our knowledge, we’re one of the first to apply transformers to coastline movement prediction.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Data is stored as a tree of bounding boxes, allowing us to load only the data the user wants to see at a manageable fidelity for the frontend.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The time slider allows the user to select a specific year they want to look at, be it in the past or the future.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The animation button allows the user to see the shift in the coastline with smooth year-to-year transitions.</a:t>
            </a:r>
          </a:p>
          <a:p>
            <a:pPr marL="441212" lvl="1" indent="-220606" algn="l">
              <a:lnSpc>
                <a:spcPts val="2861"/>
              </a:lnSpc>
              <a:spcBef>
                <a:spcPct val="0"/>
              </a:spcBef>
              <a:buFont typeface="Arial"/>
              <a:buChar char="•"/>
            </a:pPr>
            <a:r>
              <a:rPr lang="en-US" sz="2043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The leaflet map allows the user to see where exactly on the map they are.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43245">
            <a:off x="7537636" y="6161223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0" y="0"/>
                </a:moveTo>
                <a:lnTo>
                  <a:pt x="19443328" y="0"/>
                </a:lnTo>
                <a:lnTo>
                  <a:pt x="19443328" y="6675543"/>
                </a:lnTo>
                <a:lnTo>
                  <a:pt x="0" y="66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63491" flipH="1">
            <a:off x="-8597367" y="6433910"/>
            <a:ext cx="19443328" cy="6675543"/>
          </a:xfrm>
          <a:custGeom>
            <a:avLst/>
            <a:gdLst/>
            <a:ahLst/>
            <a:cxnLst/>
            <a:rect l="l" t="t" r="r" b="b"/>
            <a:pathLst>
              <a:path w="19443328" h="6675543">
                <a:moveTo>
                  <a:pt x="19443328" y="0"/>
                </a:moveTo>
                <a:lnTo>
                  <a:pt x="0" y="0"/>
                </a:lnTo>
                <a:lnTo>
                  <a:pt x="0" y="6675542"/>
                </a:lnTo>
                <a:lnTo>
                  <a:pt x="19443328" y="6675542"/>
                </a:lnTo>
                <a:lnTo>
                  <a:pt x="19443328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3094" y="5143500"/>
            <a:ext cx="1152144" cy="4114800"/>
          </a:xfrm>
          <a:custGeom>
            <a:avLst/>
            <a:gdLst/>
            <a:ahLst/>
            <a:cxnLst/>
            <a:rect l="l" t="t" r="r" b="b"/>
            <a:pathLst>
              <a:path w="1152144" h="4114800">
                <a:moveTo>
                  <a:pt x="0" y="0"/>
                </a:moveTo>
                <a:lnTo>
                  <a:pt x="1152144" y="0"/>
                </a:lnTo>
                <a:lnTo>
                  <a:pt x="11521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95600" y="5861828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49556" y="6118000"/>
            <a:ext cx="5621726" cy="4916455"/>
          </a:xfrm>
          <a:custGeom>
            <a:avLst/>
            <a:gdLst/>
            <a:ahLst/>
            <a:cxnLst/>
            <a:rect l="l" t="t" r="r" b="b"/>
            <a:pathLst>
              <a:path w="5621726" h="4916455">
                <a:moveTo>
                  <a:pt x="0" y="0"/>
                </a:moveTo>
                <a:lnTo>
                  <a:pt x="5621726" y="0"/>
                </a:lnTo>
                <a:lnTo>
                  <a:pt x="5621726" y="4916455"/>
                </a:lnTo>
                <a:lnTo>
                  <a:pt x="0" y="49164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42573" y="1910677"/>
            <a:ext cx="10453027" cy="121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8149" b="1" spc="105">
                <a:solidFill>
                  <a:srgbClr val="44785C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73966" y="3445608"/>
            <a:ext cx="10315133" cy="223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400" b="1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Makes the impact of the global warming crisis accessible and easy to visualize.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Empowers communities to determine if their homes are at risk.</a:t>
            </a:r>
          </a:p>
          <a:p>
            <a:pPr marL="441212" lvl="1" indent="-220606" algn="l">
              <a:lnSpc>
                <a:spcPts val="2861"/>
              </a:lnSpc>
              <a:buFont typeface="Arial"/>
              <a:buChar char="•"/>
            </a:pPr>
            <a:r>
              <a:rPr lang="en-US" sz="2400" spc="26" dirty="0">
                <a:solidFill>
                  <a:srgbClr val="44785C"/>
                </a:solidFill>
                <a:latin typeface="Agrandir"/>
                <a:ea typeface="Agrandir"/>
                <a:cs typeface="Agrandir"/>
                <a:sym typeface="Agrandir"/>
              </a:rPr>
              <a:t>Informs governments allocating mitigation and disaster relief funds, ensuring they can confidently determine which areas are most severely impacted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395600" y="-727314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7" y="0"/>
                </a:lnTo>
                <a:lnTo>
                  <a:pt x="10591307" y="5237883"/>
                </a:lnTo>
                <a:lnTo>
                  <a:pt x="0" y="5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7007509" y="-1115521"/>
            <a:ext cx="10591307" cy="5237883"/>
          </a:xfrm>
          <a:custGeom>
            <a:avLst/>
            <a:gdLst/>
            <a:ahLst/>
            <a:cxnLst/>
            <a:rect l="l" t="t" r="r" b="b"/>
            <a:pathLst>
              <a:path w="10591307" h="5237883">
                <a:moveTo>
                  <a:pt x="0" y="0"/>
                </a:moveTo>
                <a:lnTo>
                  <a:pt x="10591306" y="0"/>
                </a:lnTo>
                <a:lnTo>
                  <a:pt x="10591306" y="5237882"/>
                </a:lnTo>
                <a:lnTo>
                  <a:pt x="0" y="5237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443</Words>
  <Application>Microsoft Macintosh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Agrandir Bold</vt:lpstr>
      <vt:lpstr>Calibri</vt:lpstr>
      <vt:lpstr>Agrandir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Orange Illustrative Save Our Earth Campaign Presentation</dc:title>
  <cp:lastModifiedBy>Joshua Sheldon</cp:lastModifiedBy>
  <cp:revision>5</cp:revision>
  <dcterms:created xsi:type="dcterms:W3CDTF">2006-08-16T00:00:00Z</dcterms:created>
  <dcterms:modified xsi:type="dcterms:W3CDTF">2025-09-28T14:20:59Z</dcterms:modified>
  <dc:identifier>DAG0Nya2mr8</dc:identifier>
</cp:coreProperties>
</file>